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8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A09A4-D024-6981-EE48-EF648F09E8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9EA2EB-9C87-CC52-ACA0-EDA747C1B9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FCB72-2876-D380-93E9-0E96DDE3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E5FD3-139C-23B8-2987-E31BA96F1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B10D7-AF00-AF57-9147-8264C5A30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5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C6F2C-F9D0-F450-9248-4098BB3D9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9D5A3F-CC27-85F3-3649-8BA8D9F62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688C9-262D-FA98-74BC-5F8EB3E09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CAE94-B7D0-0CFB-0C56-9DD36262A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AE85A-E022-94A8-38F7-2C6523C40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3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689AF8-7D4C-E27F-0C65-331DDA7993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0EC206-7561-AAB0-AB40-896B864B5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F3C94-1174-6B9A-750D-EBDFFEB1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E29A4-0AF1-C6B2-50F4-715DEBBFE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0BEE4-BC7B-580A-25E3-2D5A02E5C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7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B9158-B89D-70DB-B5F2-2C0693048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B0126-2B6A-030B-C91C-A0BACE593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87826-4E1E-7639-D7C8-4318CC185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7BCFF-283D-2663-2A2E-2CDCF221D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670A8-2A4A-4200-7455-E7B7A495E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7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930C5-06DD-8717-CCB5-2DD6A2D1F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64B08-0176-CDC6-16F7-EE587128A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F3598-177C-7A42-A94F-3E3652869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D7F17-AA11-4B29-D3EE-76826927D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D4C11-85B0-147A-B888-D0CF113C9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64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8E71A-E997-7C11-B8CA-32C65A609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1D9D2-A4CC-C4FB-547D-D737716978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35F5A0-F5B8-6EE9-2F3A-4FA042F175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0E1FD-0B91-1A3A-2D68-888429DA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657EC-1728-C162-9CDD-0544ABC8D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42611-C423-46FE-54FA-721349EE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2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D2C74-BDD2-8B3D-AC24-5214A040D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8E02E-B40E-7FFA-F950-A06FA5985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DF4B4E-5421-B75C-D022-46CF27161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85DA2E-063D-5806-1DE1-B780EB37A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24A5A4-C955-2D9D-A9CB-914080DF93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39F46B-8F32-28E3-CE0C-AC6C6070B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6391B2-B59C-883E-101C-28510C11C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4216E5-9382-97C2-05BF-27F23CB6A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8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E7FA8-1DDF-E922-1350-875A39D4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30E165-7BC5-6C60-DB38-51FF49544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86D137-50AC-DCC3-70E5-5356A953F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90B1A0-4708-40FE-6335-10CC42ED7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94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3D5096-DA3D-C8D4-618A-1C4FBEB81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D27615-BE44-5AC7-8D43-6B7FCCAF4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A9C9C3-43B4-36E0-C79D-B4AAB58A8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8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4635C-B398-5344-7C49-163BEC7F9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19BC5-E2C6-DCE2-09F7-D237998B4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FDBD66-876A-8B7B-CF42-819235678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F182A-445A-172C-4316-A3E2B88CF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BD577E-7D04-D315-C742-F6F87148D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EF288-1318-686D-AF48-8FEFE88EE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88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3AFC9-BFB5-E624-7CAF-06121021A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3FB88F-04BC-9AEF-0B8E-06E5B923E0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A3322-2E67-E596-CDC3-0A2F189A5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035910-85A9-BAC7-DCC7-06E66DE9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0221E0-9C7F-C705-DEF9-5DEECFC9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16A76-4BE8-8486-6A69-AA4F2482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2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DFBCD7-07ED-2D8B-AE6F-442618422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C2036-AD3D-0D9A-C53D-8A00E897E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C6864-D90F-C2ED-078A-0878E4875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667B6-BDBA-447F-A459-51C87C827599}" type="datetimeFigureOut">
              <a:rPr lang="en-US" smtClean="0"/>
              <a:t>6/28/2024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2D964-4594-12CD-DE40-576E8DE135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0E579-E6EE-0252-BBE7-5D9932CCF2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8043E-3FE1-4EB0-BD82-E67B534246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8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95446-0891-BD22-BBA7-4C66771E86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98" y="2022404"/>
            <a:ext cx="12176702" cy="2145651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DIGITAL INCLUSION FOR ROMA ADULTS:</a:t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GAINING KNOWLEDGE AND SKILLS IN E-SERVICES (DIRA)</a:t>
            </a:r>
            <a:br>
              <a:rPr lang="en-GB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eference number: 2022-1-</a:t>
            </a:r>
            <a:r>
              <a:rPr lang="en-GB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FI01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GB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KA220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-ADU-000086385</a:t>
            </a:r>
            <a:endParaRPr lang="en-US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F8D1C-6751-98A2-23F8-9E839FD14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39" y="4168055"/>
            <a:ext cx="12176702" cy="1655762"/>
          </a:xfrm>
        </p:spPr>
        <p:txBody>
          <a:bodyPr anchor="ctr">
            <a:normAutofit/>
          </a:bodyPr>
          <a:lstStyle/>
          <a:p>
            <a:r>
              <a:rPr lang="fi-FI" sz="23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POLICY RECOMMENDATION PAPER</a:t>
            </a:r>
          </a:p>
        </p:txBody>
      </p:sp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179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33C2EBC-2E02-90A1-8E16-D70BC7ADD5B2}"/>
              </a:ext>
            </a:extLst>
          </p:cNvPr>
          <p:cNvSpPr txBox="1"/>
          <p:nvPr/>
        </p:nvSpPr>
        <p:spPr>
          <a:xfrm>
            <a:off x="320379" y="1174097"/>
            <a:ext cx="11428272" cy="980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Blip>
                <a:blip r:embed="rId4"/>
              </a:buBlip>
            </a:pPr>
            <a:r>
              <a:rPr lang="ru-RU" sz="2800" b="1" i="1" dirty="0">
                <a:solidFill>
                  <a:srgbClr val="2F549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Вклучување на повратни информации од корисниците за постојано подобрување</a:t>
            </a:r>
            <a:endParaRPr lang="en-US" sz="2800" b="1" i="1" dirty="0">
              <a:solidFill>
                <a:srgbClr val="2F5496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2E694B-5ECD-B2F0-DBF4-A2CC25A93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223" y="2286765"/>
            <a:ext cx="1112058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Континуираното следење на повратните информации од корисниците за да се идентификуваат областите за подобрување и соодветно усовршување на дигиталните услуги се од особено значење.</a:t>
            </a:r>
            <a:endParaRPr kumimoji="0" lang="mk-MK" altLang="en-US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056B640-739C-473C-431A-FAE250B9D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305" y="3038839"/>
            <a:ext cx="11120583" cy="27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Редовно ажурирање на предложените програми (образовни ресурси, упатства и интерактивни водичи) врз основа на потребите на корисниците, корисничкиот придонес и технолошкиот напредок. Методите би можеле да вклучуваат спроведување на тестови со репрезентативни корисници, анализирање на податоците за однесувањето на корисниците и спроведување промени за решавање на идентификуваните проблеми.</a:t>
            </a:r>
            <a:endParaRPr kumimoji="0" lang="mk-MK" altLang="en-US" sz="25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F66C1C8-1A2C-4486-8C67-5AB9A19219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82952" y="202280"/>
            <a:ext cx="2011854" cy="7193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0D4543-008F-4985-B2EB-417AFAC536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3331" y="5824217"/>
            <a:ext cx="4895880" cy="73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17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1CE20-D12D-49F4-9CAB-770E44626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871" y="1247733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7030A0"/>
                </a:solidFill>
              </a:rPr>
              <a:t>Спроведување на иницијативи за дигитално вклучување, програми за информирање на заедницата и достапни јавни услуги на локално ниво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0A5B5-81C8-4519-9A43-682582815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871" y="2796988"/>
            <a:ext cx="11627223" cy="31745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Препораките за политик</a:t>
            </a:r>
            <a:r>
              <a:rPr lang="mk-MK" sz="2400" dirty="0"/>
              <a:t>и</a:t>
            </a:r>
            <a:r>
              <a:rPr lang="ru-RU" sz="2400" dirty="0"/>
              <a:t> на проектот DIRA силно охрабруваат:</a:t>
            </a:r>
          </a:p>
          <a:p>
            <a:r>
              <a:rPr lang="ru-RU" sz="2400" dirty="0"/>
              <a:t> партнерства помеѓу локалното раководно тело и давателите на интернет услуги за да понудат субвенционирани интернет планови за домаќинствата со ниски приходи;</a:t>
            </a:r>
          </a:p>
          <a:p>
            <a:r>
              <a:rPr lang="ru-RU" sz="2400" dirty="0"/>
              <a:t>воспоставување партнерства со локални организации и бизниси за да се понуди обука за дигитална писменост и услуги за поддршка со цел позитивно влијание врз ранливите популации;</a:t>
            </a:r>
          </a:p>
          <a:p>
            <a:r>
              <a:rPr lang="ru-RU" sz="2400" dirty="0"/>
              <a:t>усогласување на веб-страниците и онлајн платформите со стандардите за пристапност.</a:t>
            </a: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8570CA-4EA4-47FD-9F7E-F5AAA5152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63" y="51642"/>
            <a:ext cx="3428638" cy="792808"/>
          </a:xfrm>
          <a:prstGeom prst="rect">
            <a:avLst/>
          </a:prstGeom>
        </p:spPr>
      </p:pic>
      <p:pic>
        <p:nvPicPr>
          <p:cNvPr id="5" name="Kuva 3">
            <a:extLst>
              <a:ext uri="{FF2B5EF4-FFF2-40B4-BE49-F238E27FC236}">
                <a16:creationId xmlns:a16="http://schemas.microsoft.com/office/drawing/2014/main" id="{A6B8F7B3-A765-4191-A116-F9E3CEA993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717" y="48786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802991A-EAFE-463B-BE79-E30CBBCE6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3531" y="5971527"/>
            <a:ext cx="5880611" cy="88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99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48F0-A713-4947-922B-004FCA7FB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8" y="1180349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7030A0"/>
                </a:solidFill>
              </a:rPr>
              <a:t>Постоење на меѓуагенциска соработка, распределба на средства, регионални стандарди и насоки на регионално ниво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E4B59-1EC4-4FAE-9E99-DDB351A13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65" y="2841811"/>
            <a:ext cx="11954072" cy="3335151"/>
          </a:xfrm>
        </p:spPr>
        <p:txBody>
          <a:bodyPr>
            <a:normAutofit/>
          </a:bodyPr>
          <a:lstStyle/>
          <a:p>
            <a:r>
              <a:rPr lang="ru-RU" sz="2400" dirty="0"/>
              <a:t>Препораките за политики на проектот DIRA поттикнуваат:</a:t>
            </a:r>
          </a:p>
          <a:p>
            <a:r>
              <a:rPr lang="ru-RU" sz="2400" dirty="0"/>
              <a:t>соработка меѓу регионалните агенции за да се насочи пристапот до е-услуги и да се споделат најдобрите практики за дигитално вклучување;</a:t>
            </a:r>
          </a:p>
          <a:p>
            <a:r>
              <a:rPr lang="ru-RU" sz="2400" dirty="0"/>
              <a:t>распределба на регионално финансирање за програми и иницијативи за дигитално вклучување, приоритизирајќи ги областите со повисоки нивоа на социо-економска неповолност;</a:t>
            </a:r>
          </a:p>
          <a:p>
            <a:r>
              <a:rPr lang="ru-RU" sz="2400" dirty="0"/>
              <a:t>развивање регионални стандарди и упатства за дизајнирање и имплементација на е-услуги со цел да се обезбеди пристапност и инклузивност за сите.</a:t>
            </a: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F40A27-3E47-4A35-B5DF-57F829F93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63" y="51642"/>
            <a:ext cx="3428638" cy="792808"/>
          </a:xfrm>
          <a:prstGeom prst="rect">
            <a:avLst/>
          </a:prstGeom>
        </p:spPr>
      </p:pic>
      <p:pic>
        <p:nvPicPr>
          <p:cNvPr id="5" name="Kuva 3">
            <a:extLst>
              <a:ext uri="{FF2B5EF4-FFF2-40B4-BE49-F238E27FC236}">
                <a16:creationId xmlns:a16="http://schemas.microsoft.com/office/drawing/2014/main" id="{8927569E-73F9-4E7C-BE06-EDBF1F680E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717" y="48786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D42A8CD-9D8A-4CB2-8252-D8E1F81669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3531" y="5971527"/>
            <a:ext cx="5880611" cy="88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854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A11A2-2CC0-4DA4-90ED-F67100EB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8" y="1231801"/>
            <a:ext cx="10515600" cy="132556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7030A0"/>
                </a:solidFill>
              </a:rPr>
              <a:t>Постоење на законодавство за дигитална пристапност, програми за дигитална писменост во образованието, јавно-приватно партнерство на национално ниво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D1D44-67ED-4141-93A1-FF88CA93B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365" y="2635623"/>
            <a:ext cx="11954072" cy="3541339"/>
          </a:xfrm>
        </p:spPr>
        <p:txBody>
          <a:bodyPr>
            <a:normAutofit/>
          </a:bodyPr>
          <a:lstStyle/>
          <a:p>
            <a:r>
              <a:rPr lang="ru-RU" sz="2400" dirty="0"/>
              <a:t>Препораките за политики на проектот DIRA сугерираат:</a:t>
            </a:r>
          </a:p>
          <a:p>
            <a:r>
              <a:rPr lang="ru-RU" sz="2400" dirty="0"/>
              <a:t>да се донесе закон со кој се наложува владините веб-локации и дигиталните услуги да се усогласат со стандардите за пристапност;</a:t>
            </a:r>
          </a:p>
          <a:p>
            <a:r>
              <a:rPr lang="ru-RU" sz="2400" dirty="0"/>
              <a:t>интегрирање на образованието за дигитална писменост во програмите на мигрантите за да ги опреми поединците со потребните вештини за да пристапат и ефективно да ги користат е-услугите.</a:t>
            </a:r>
          </a:p>
          <a:p>
            <a:r>
              <a:rPr lang="ru-RU" sz="2400" dirty="0"/>
              <a:t>поттикнувањето на партнерства меѓу владата, индустријата и граѓанските организации може да помогне да се прошири пристапот на ромските заедници до пристапна интернет конекција и уреди.</a:t>
            </a:r>
            <a:endParaRPr lang="en-US" sz="24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C768065-58AB-46EE-8E6E-FC8B3F68E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717" y="48786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BE2BA9D-6C30-447A-9E0D-07E52FA48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63" y="51642"/>
            <a:ext cx="3428638" cy="7928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962594A-E3AD-4F53-8788-E0CEB942BC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3531" y="5971527"/>
            <a:ext cx="5880611" cy="88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159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23606-2A0C-4D1F-8DAF-C559AF059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071" y="1073293"/>
            <a:ext cx="10515600" cy="1325563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7030A0"/>
                </a:solidFill>
              </a:rPr>
              <a:t>Спроведување глобална агенда за дигитално вклучување, трансфер на технологија и градење капацитети, прекугранична пристапност до податоци на меѓународно ниво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79B88-EB8A-4966-8B63-F050F7FC3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119" y="2474259"/>
            <a:ext cx="11797552" cy="3702704"/>
          </a:xfrm>
        </p:spPr>
        <p:txBody>
          <a:bodyPr>
            <a:normAutofit/>
          </a:bodyPr>
          <a:lstStyle/>
          <a:p>
            <a:r>
              <a:rPr lang="ru-RU" sz="2400" dirty="0"/>
              <a:t>Препораките за политики на проектот DIRA се залагаат за:</a:t>
            </a:r>
          </a:p>
          <a:p>
            <a:r>
              <a:rPr lang="ru-RU" sz="2400" dirty="0"/>
              <a:t>глобална рамка за дигитално вклучување која нагласува правичен пристап до е-услуги за сите популации, без оглед на географската локација или социо-економскиот статус. </a:t>
            </a:r>
          </a:p>
          <a:p>
            <a:r>
              <a:rPr lang="ru-RU" sz="2400" dirty="0"/>
              <a:t>олеснување на трансферот на технологија и иницијативите за градење капацитети за да се поттикнат ранливите ромски заедници да развијат и имплементираат инклузивни е-услуги прилагодени на нивните специфични контексти и потреби. </a:t>
            </a:r>
          </a:p>
          <a:p>
            <a:r>
              <a:rPr lang="ru-RU" sz="2400" dirty="0"/>
              <a:t>воспоставување механизми за прекугранична достапност и интероперабилност на податоците кои имаат витално значење за олеснување на беспрекорен пристап до е-услуги низ различни надлежности.</a:t>
            </a:r>
            <a:endParaRPr lang="en-US" sz="2400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2A55E838-5AEC-4476-AC5A-7FF0CF928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717" y="48786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ADFDA10-E81E-42FB-872F-785794CCAA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786"/>
            <a:ext cx="3428638" cy="7928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4D9837-DAAC-4847-ACC9-D1B4F61374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3531" y="5971527"/>
            <a:ext cx="5880611" cy="886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746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95446-0891-BD22-BBA7-4C66771E86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07425"/>
            <a:ext cx="12176702" cy="3692235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 БЛАГОДАРИМЕ!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966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95446-0891-BD22-BBA7-4C66771E86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07425"/>
            <a:ext cx="12176702" cy="3692235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Bef>
                <a:spcPts val="0"/>
              </a:spcBef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ДИГИТАЛНА ИНКЛУЗИЈА НА ВОЗРАСНИ РОМИ: СТЕКНУВАЊЕ ЗНАЕЊЕ И ВЕШТИНИ ЗА Е-УСЛУГИ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eference number: 2022-1-</a:t>
            </a:r>
            <a:r>
              <a:rPr lang="en-GB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FI01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GB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KA220</a:t>
            </a:r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-ADU-000086385</a:t>
            </a:r>
            <a:endParaRPr lang="en-US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2F8D1C-6751-98A2-23F8-9E839FD149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39" y="4288705"/>
            <a:ext cx="12176702" cy="1655762"/>
          </a:xfrm>
        </p:spPr>
        <p:txBody>
          <a:bodyPr anchor="ctr">
            <a:normAutofit/>
          </a:bodyPr>
          <a:lstStyle/>
          <a:p>
            <a:r>
              <a:rPr lang="mk-MK" sz="23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ПРЕПОРАКИ ЗА ПОЛИТИКИ </a:t>
            </a:r>
            <a:endParaRPr lang="fi-FI" sz="23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34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id="{8CF8B0E2-C89A-46BD-A771-9D53BA75A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9454" y="263929"/>
            <a:ext cx="11668413" cy="2387600"/>
          </a:xfrm>
        </p:spPr>
        <p:txBody>
          <a:bodyPr>
            <a:normAutofit/>
          </a:bodyPr>
          <a:lstStyle/>
          <a:p>
            <a:pPr algn="l"/>
            <a:r>
              <a:rPr lang="mk-MK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Проектот </a:t>
            </a:r>
            <a:r>
              <a:rPr lang="mk-MK" sz="2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ДИРА се фокусира </a:t>
            </a:r>
            <a:r>
              <a:rPr lang="mk-MK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 постигнување инклузивни општества во кои возрасните Роми имаат еднакви права и пристап до услуги и знаење. </a:t>
            </a:r>
            <a:b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559AEB13-77AD-950C-50F2-B2A35C1F2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455" y="2647605"/>
            <a:ext cx="11668413" cy="27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en-US" sz="25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Проектни активности</a:t>
            </a:r>
            <a:r>
              <a:rPr lang="en-US" altLang="en-US" sz="25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kumimoji="0" lang="mk-MK" altLang="en-US" sz="25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Wingdings" panose="05000000000000000000" pitchFamily="2" charset="2"/>
              <a:buChar char="q"/>
              <a:tabLst/>
            </a:pPr>
            <a:r>
              <a:rPr kumimoji="0" lang="mk-MK" altLang="en-US" sz="2500" b="1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</a:t>
            </a:r>
            <a:r>
              <a:rPr kumimoji="0" lang="ru-RU" altLang="en-US" sz="2500" b="1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студија </a:t>
            </a:r>
            <a:r>
              <a:rPr kumimoji="0" lang="ru-RU" altLang="en-US" sz="25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подобро разбирање на потребите и вештините на возрасните Роми</a:t>
            </a:r>
            <a:endParaRPr lang="en-US" altLang="en-US" sz="25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Wingdings" panose="05000000000000000000" pitchFamily="2" charset="2"/>
              <a:buChar char="q"/>
              <a:tabLst/>
            </a:pPr>
            <a:r>
              <a:rPr kumimoji="0" lang="mk-MK" altLang="en-US" sz="2500" b="1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Развивање на платформа за учење и материјал за обука</a:t>
            </a:r>
            <a:r>
              <a:rPr kumimoji="0" lang="mk-MK" altLang="en-US" sz="25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5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Wingdings" panose="05000000000000000000" pitchFamily="2" charset="2"/>
              <a:buChar char="q"/>
              <a:tabLst/>
            </a:pPr>
            <a:r>
              <a:rPr kumimoji="0" lang="mk-MK" altLang="en-US" sz="2500" b="1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Обука на обучувачи и обука на Ромите</a:t>
            </a:r>
            <a:r>
              <a:rPr kumimoji="0" lang="mk-MK" altLang="en-US" sz="2500" b="0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mk-MK" altLang="en-US" sz="25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користење на платформата за учење и е-услугите</a:t>
            </a:r>
            <a:endParaRPr kumimoji="0" lang="en-US" altLang="en-US" sz="25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Wingdings" panose="05000000000000000000" pitchFamily="2" charset="2"/>
              <a:buChar char="q"/>
              <a:tabLst/>
            </a:pPr>
            <a:r>
              <a:rPr kumimoji="0" lang="mk-MK" altLang="en-US" sz="2500" b="1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Вмрежување, ширење информации и препораки за политики</a:t>
            </a:r>
            <a:r>
              <a:rPr kumimoji="0" lang="mk-MK" altLang="en-US" sz="2500" b="1" i="0" u="sng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endParaRPr kumimoji="0" lang="mk-MK" altLang="en-US" sz="2500" b="1" i="0" u="sng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613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33C2EBC-2E02-90A1-8E16-D70BC7ADD5B2}"/>
              </a:ext>
            </a:extLst>
          </p:cNvPr>
          <p:cNvSpPr txBox="1"/>
          <p:nvPr/>
        </p:nvSpPr>
        <p:spPr>
          <a:xfrm>
            <a:off x="628069" y="1062509"/>
            <a:ext cx="11120583" cy="980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Blip>
                <a:blip r:embed="rId6"/>
              </a:buBlip>
            </a:pPr>
            <a:r>
              <a:rPr lang="ru-RU" sz="2800" b="1" i="1" dirty="0">
                <a:solidFill>
                  <a:srgbClr val="2F549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Зголемените напори се клучни за да се постигне инклузија на Ромите</a:t>
            </a:r>
            <a:endParaRPr lang="en-US" sz="2800" b="1" i="1" dirty="0">
              <a:solidFill>
                <a:srgbClr val="2F5496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2E694B-5ECD-B2F0-DBF4-A2CC25A93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69" y="2308356"/>
            <a:ext cx="1112058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Основната студија, направена во земјите-партнери на проектот од страна на конзорциумот, покажа дека </a:t>
            </a:r>
            <a:r>
              <a:rPr kumimoji="0" lang="mk-MK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возрасните Роми едвај ги користат достапните ИТ алатки за е-услуги </a:t>
            </a:r>
            <a:r>
              <a:rPr kumimoji="0" lang="mk-MK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обезбедени од јавни и приватни институции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.</a:t>
            </a:r>
            <a:r>
              <a:rPr kumimoji="0" lang="mk-MK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mk-MK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BFC21C1-CFAD-A1E4-0815-B10988AD2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69" y="3646632"/>
            <a:ext cx="11120583" cy="201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Затоа, препораките за политиката на проектот DIRA ја нагласуваат важноста да се спроведе истражување на корисниците, тестирање на употребливост и да се собираат повратни информации од целните корисници за да се разберат нивните потреби, предизвици и преференции преку анкети, интервјуа итн</a:t>
            </a:r>
            <a:r>
              <a:rPr kumimoji="0" lang="en-US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kumimoji="0" lang="mk-MK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140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33C2EBC-2E02-90A1-8E16-D70BC7ADD5B2}"/>
              </a:ext>
            </a:extLst>
          </p:cNvPr>
          <p:cNvSpPr txBox="1"/>
          <p:nvPr/>
        </p:nvSpPr>
        <p:spPr>
          <a:xfrm>
            <a:off x="628069" y="973953"/>
            <a:ext cx="11120583" cy="980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Blip>
                <a:blip r:embed="rId6"/>
              </a:buBlip>
            </a:pPr>
            <a:r>
              <a:rPr lang="ru-RU" sz="2800" b="1" i="1" dirty="0">
                <a:solidFill>
                  <a:srgbClr val="2F549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Зголемување на пристапот до бесплатни курсеви за интернет и безбедност на податоци и дигитални уреди</a:t>
            </a:r>
            <a:endParaRPr lang="en-US" sz="2800" b="1" i="1" dirty="0">
              <a:solidFill>
                <a:srgbClr val="2F5496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2E694B-5ECD-B2F0-DBF4-A2CC25A93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69" y="1970784"/>
            <a:ext cx="1112058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Многу Роми сè уште </a:t>
            </a:r>
            <a:r>
              <a:rPr kumimoji="0" lang="ru-RU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не можат да го користат Интернетот </a:t>
            </a:r>
            <a:r>
              <a:rPr kumimoji="0" lang="ru-R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на начини кои се потребни за целосно учество во економскиот, социјалниот и политичкиот живот на современото општество. Фактот дека пристапот до дигиталните можности е </a:t>
            </a:r>
            <a:r>
              <a:rPr kumimoji="0" lang="ru-RU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ограничен на користење на паметниот телефон </a:t>
            </a:r>
            <a:r>
              <a:rPr kumimoji="0" lang="ru-R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претставува огромна бариера за користење на дигитални услуги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. </a:t>
            </a:r>
            <a:r>
              <a:rPr kumimoji="0" lang="ru-R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Исто така, </a:t>
            </a:r>
            <a:r>
              <a:rPr kumimoji="0" lang="ru-RU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безбедноста на интернет е голем проблем</a:t>
            </a:r>
            <a:r>
              <a:rPr kumimoji="0" lang="ru-R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, односно половина од нив не се сигурни во проценката дали информацијата е веродостојна или не.</a:t>
            </a:r>
            <a:endParaRPr kumimoji="0" lang="mk-MK" altLang="en-US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BFC21C1-CFAD-A1E4-0815-B10988AD2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69" y="3646632"/>
            <a:ext cx="11120583" cy="201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Препораките за политиката на проектот DIRA им сугерираат на носителите на одлуки да обезбедат бесплатни курсеви за основно користење на Интернет, е-пошта и онлајн безбедност. Покрај тоа, дел од финансирањето би можело да се инвестира во уреди, особено компјутери, за возрасни Роми кои не можат да си ги дозволат.</a:t>
            </a:r>
            <a:endParaRPr kumimoji="0" lang="mk-MK" altLang="en-US" sz="25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793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33C2EBC-2E02-90A1-8E16-D70BC7ADD5B2}"/>
              </a:ext>
            </a:extLst>
          </p:cNvPr>
          <p:cNvSpPr txBox="1"/>
          <p:nvPr/>
        </p:nvSpPr>
        <p:spPr>
          <a:xfrm>
            <a:off x="628069" y="973953"/>
            <a:ext cx="11120583" cy="980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Blip>
                <a:blip r:embed="rId6"/>
              </a:buBlip>
            </a:pPr>
            <a:r>
              <a:rPr lang="ru-RU" sz="2800" b="1" i="1" dirty="0">
                <a:solidFill>
                  <a:srgbClr val="2F549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Доближување на е-услугите до возрасните Роми и другите ранливи групи</a:t>
            </a:r>
            <a:endParaRPr lang="en-US" sz="2800" b="1" i="1" dirty="0">
              <a:solidFill>
                <a:srgbClr val="2F5496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2E694B-5ECD-B2F0-DBF4-A2CC25A93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69" y="2109283"/>
            <a:ext cx="1112058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Генерално, можеме да заклучиме дека на </a:t>
            </a:r>
            <a:r>
              <a:rPr kumimoji="0" lang="ru-RU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мнозинството од ромската заедница им недостасуваат соодветни дигитални знаења и вештини кои ќе им овозможат да користат е-услуги</a:t>
            </a:r>
            <a:r>
              <a:rPr kumimoji="0" lang="ru-R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. Тие вклучуваат проверка на лекарски состаноци, пополнување онлајн формулари (на пр. даночни обрасци и формулари за социјални услуги), користење електронски банкарски системи, извршување онлајн плаќања, пополнување барања за услуги итн..</a:t>
            </a:r>
            <a:endParaRPr kumimoji="0" lang="mk-MK" altLang="en-US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9BFC21C1-CFAD-A1E4-0815-B10988AD2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69" y="3646632"/>
            <a:ext cx="11120583" cy="201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Развивање на бесплатни програми за обука (образовни ресурси, упатства и интерактивни водичи) поврзани со користењето на е-услугите кои се однесуваат на специфичните потреби и интереси на возрасните Роми.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kumimoji="0" lang="mk-MK" altLang="en-US" sz="25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678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">
            <a:extLst>
              <a:ext uri="{FF2B5EF4-FFF2-40B4-BE49-F238E27FC236}">
                <a16:creationId xmlns:a16="http://schemas.microsoft.com/office/drawing/2014/main" id="{9BFC21C1-CFAD-A1E4-0815-B10988AD2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691" y="1531550"/>
            <a:ext cx="11120583" cy="4324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За време на обуката, информациите треба да се презентираат </a:t>
            </a:r>
            <a:r>
              <a:rPr kumimoji="0" lang="ru-RU" altLang="en-US" sz="2500" b="0" i="1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чекор-по-чекор</a:t>
            </a: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и покрај инструкциите базирани на текст, да се обезбедат </a:t>
            </a:r>
            <a:r>
              <a:rPr kumimoji="0" lang="ru-RU" altLang="en-US" sz="2500" b="0" i="1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аудио инструкции или видео упатства </a:t>
            </a: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за да им се помогне на корисниците со ограничени вештини за описменување. </a:t>
            </a:r>
            <a:endParaRPr kumimoji="0" lang="en-US" altLang="en-US" sz="25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Обуките треба да се поделат на </a:t>
            </a:r>
            <a:r>
              <a:rPr kumimoji="0" lang="ru-RU" altLang="en-US" sz="2500" b="0" i="1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планирани нивоа </a:t>
            </a: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со внимание на фактот дека повеќето од учесниците работат, така што обуките треба </a:t>
            </a:r>
            <a:r>
              <a:rPr kumimoji="0" lang="ru-RU" altLang="en-US" sz="2500" b="0" i="1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да бидат во време кое одговара на работниот распоред</a:t>
            </a: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kumimoji="0" lang="en-US" altLang="en-US" sz="25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Освен тоа, од особено значење ќе бидат </a:t>
            </a:r>
            <a:r>
              <a:rPr kumimoji="0" lang="ru-RU" altLang="en-US" sz="2500" b="0" i="1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персонализираните опции за помош</a:t>
            </a: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, како што се поддршка за разговор, линии за помош или центри за помош лично за корисници на кои им е потребна дополнителна помош.</a:t>
            </a:r>
            <a:endParaRPr kumimoji="0" lang="mk-MK" altLang="en-US" sz="25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437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33C2EBC-2E02-90A1-8E16-D70BC7ADD5B2}"/>
              </a:ext>
            </a:extLst>
          </p:cNvPr>
          <p:cNvSpPr txBox="1"/>
          <p:nvPr/>
        </p:nvSpPr>
        <p:spPr>
          <a:xfrm>
            <a:off x="320379" y="1691239"/>
            <a:ext cx="11428272" cy="1441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Blip>
                <a:blip r:embed="rId6"/>
              </a:buBlip>
            </a:pPr>
            <a:r>
              <a:rPr lang="ru-RU" sz="2800" b="1" i="1" dirty="0">
                <a:solidFill>
                  <a:srgbClr val="2F549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Обезбед</a:t>
            </a:r>
            <a:r>
              <a:rPr lang="mk-MK" sz="2800" b="1" i="1" dirty="0" err="1">
                <a:solidFill>
                  <a:srgbClr val="2F549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ување</a:t>
            </a:r>
            <a:r>
              <a:rPr lang="ru-RU" sz="2800" b="1" i="1" dirty="0">
                <a:solidFill>
                  <a:srgbClr val="2F549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пристап до квалитетно образование и добри практики за стекнување модерни дигитални вештини и компетенции</a:t>
            </a:r>
            <a:endParaRPr lang="en-US" sz="2800" b="1" i="1" dirty="0">
              <a:solidFill>
                <a:srgbClr val="2F5496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2E694B-5ECD-B2F0-DBF4-A2CC25A93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68" y="3498049"/>
            <a:ext cx="1112058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Образовната интеграција е главното средство за постигнување еднакви можности за образование и подобрување на нивната положба во општеството. Нивната </a:t>
            </a:r>
            <a:r>
              <a:rPr kumimoji="0" lang="ru-RU" altLang="en-US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неспособност да ги извршуваат основните онлајн задачи и да пристапат до е-услугите што може да се забележат за време на обуките на учесниците е резултат на нивното ниско ниво на образование или никакво образование, вклучително и слабото познавање на странски јазици.</a:t>
            </a:r>
            <a:endParaRPr kumimoji="0" lang="mk-MK" altLang="en-US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557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3">
            <a:extLst>
              <a:ext uri="{FF2B5EF4-FFF2-40B4-BE49-F238E27FC236}">
                <a16:creationId xmlns:a16="http://schemas.microsoft.com/office/drawing/2014/main" id="{C9D1ADA3-D2A6-731A-EB0C-2CB4F066D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9960" y="93663"/>
            <a:ext cx="2012720" cy="7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C7BC32-7BC9-2C28-DA0A-3734B0CE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59" y="93663"/>
            <a:ext cx="4058708" cy="9366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428777-44A1-E3D2-2C30-3CEC9A03B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37868" y="0"/>
            <a:ext cx="145473" cy="6858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438E605-B948-44BC-11AB-9C6EE9B5B5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1637" y="5439496"/>
            <a:ext cx="6953250" cy="104775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CA0338-4FA1-94AD-FCFC-BD3B19DA91CE}"/>
              </a:ext>
            </a:extLst>
          </p:cNvPr>
          <p:cNvCxnSpPr/>
          <p:nvPr/>
        </p:nvCxnSpPr>
        <p:spPr>
          <a:xfrm>
            <a:off x="895926" y="6576291"/>
            <a:ext cx="10030691" cy="0"/>
          </a:xfrm>
          <a:prstGeom prst="line">
            <a:avLst/>
          </a:prstGeom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">
            <a:extLst>
              <a:ext uri="{FF2B5EF4-FFF2-40B4-BE49-F238E27FC236}">
                <a16:creationId xmlns:a16="http://schemas.microsoft.com/office/drawing/2014/main" id="{9BFC21C1-CFAD-A1E4-0815-B10988AD2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0" y="1180813"/>
            <a:ext cx="11120583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mk-MK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И</a:t>
            </a: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мплементација на програми за дигитална писменост во образованието за опремување на поединците со потребните вештини подготвувајќи ги за активно учество во дигиталното општество.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sz="2500" i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Дополнително, треба да се обезбеди поддршка за повеќе јазици и треба да се осигура дека содржината е инклузивна.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sz="2500" i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Содржината треба да биде достапна за корисници од различно јазично и културно потекло. Ова може да вклучи нудење преводи на клучните содржини на повеќе јазици и вклучување на културно релевантни слики и примери.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mk-MK" altLang="en-US" sz="25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691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641</TotalTime>
  <Words>1211</Words>
  <Application>Microsoft Office PowerPoint</Application>
  <PresentationFormat>Widescreen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Arial Unicode MS</vt:lpstr>
      <vt:lpstr>Calibri</vt:lpstr>
      <vt:lpstr>Calibri Light</vt:lpstr>
      <vt:lpstr>Segoe UI</vt:lpstr>
      <vt:lpstr>Symbol</vt:lpstr>
      <vt:lpstr>Times New Roman</vt:lpstr>
      <vt:lpstr>Wingdings</vt:lpstr>
      <vt:lpstr>Office Theme</vt:lpstr>
      <vt:lpstr>DIGITAL INCLUSION FOR ROMA ADULTS: GAINING KNOWLEDGE AND SKILLS IN E-SERVICES (DIRA)  Reference number: 2022-1-FI01-KA220-ADU-000086385</vt:lpstr>
      <vt:lpstr>ДИГИТАЛНА ИНКЛУЗИЈА НА ВОЗРАСНИ РОМИ: СТЕКНУВАЊЕ ЗНАЕЊЕ И ВЕШТИНИ ЗА Е-УСЛУГИ  Reference number: 2022-1-FI01-KA220-ADU-000086385</vt:lpstr>
      <vt:lpstr>Проектот ДИРА се фокусира кон постигнување инклузивни општества во кои возрасните Роми имаат еднакви права и пристап до услуги и знаење.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Спроведување на иницијативи за дигитално вклучување, програми за информирање на заедницата и достапни јавни услуги на локално ниво</vt:lpstr>
      <vt:lpstr>Постоење на меѓуагенциска соработка, распределба на средства, регионални стандарди и насоки на регионално ниво</vt:lpstr>
      <vt:lpstr>Постоење на законодавство за дигитална пристапност, програми за дигитална писменост во образованието, јавно-приватно партнерство на национално ниво</vt:lpstr>
      <vt:lpstr>Спроведување глобална агенда за дигитално вклучување, трансфер на технологија и градење капацитети, прекугранична пристапност до податоци на меѓународно ниво</vt:lpstr>
      <vt:lpstr>ВИ БЛАГОДАРИМЕ!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INCLUSION FOR ROMA ADULTS: GAINING KNOWLEDGE AND SKILLS IN ESERVICES (DIRA) Reference number: 2022-1-FI01-KA220-ADU-000086385</dc:title>
  <dc:creator>Andrijana Bocevska</dc:creator>
  <cp:lastModifiedBy>User</cp:lastModifiedBy>
  <cp:revision>62</cp:revision>
  <dcterms:created xsi:type="dcterms:W3CDTF">2023-08-17T13:25:53Z</dcterms:created>
  <dcterms:modified xsi:type="dcterms:W3CDTF">2024-06-28T07:04:19Z</dcterms:modified>
</cp:coreProperties>
</file>